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0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6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3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5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F084-C5E2-43C2-A24E-D8B06997B64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1F21-A705-4064-B08B-A8E09FD51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Valley east of Philippi; image ©2012 Todd Bolen / BiblePlaces.com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Philippians 2.5-8</a:t>
            </a:r>
          </a:p>
        </p:txBody>
      </p:sp>
    </p:spTree>
    <p:extLst>
      <p:ext uri="{BB962C8B-B14F-4D97-AF65-F5344CB8AC3E}">
        <p14:creationId xmlns:p14="http://schemas.microsoft.com/office/powerpoint/2010/main" val="6867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… rather, he made himself nothing 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200" dirty="0">
                <a:solidFill>
                  <a:srgbClr val="FFFF00"/>
                </a:solidFill>
              </a:rPr>
              <a:t>Isaiah 52.13-53.12 = the “Servant of Yahweh” passage</a:t>
            </a:r>
          </a:p>
          <a:p>
            <a:pPr>
              <a:tabLst>
                <a:tab pos="9144000" algn="r"/>
              </a:tabLst>
            </a:pPr>
            <a:r>
              <a:rPr lang="en-US" sz="3200" dirty="0">
                <a:solidFill>
                  <a:schemeClr val="bg1"/>
                </a:solidFill>
              </a:rPr>
              <a:t>Isaiah 53.5 NIV: …he was pierced for our transgressions, he was crushed for our iniquities; the punishment that brought us peace was on him, and by his wounds we are healed. </a:t>
            </a:r>
          </a:p>
        </p:txBody>
      </p:sp>
      <p:sp>
        <p:nvSpPr>
          <p:cNvPr id="2" name="Oval 1"/>
          <p:cNvSpPr/>
          <p:nvPr/>
        </p:nvSpPr>
        <p:spPr>
          <a:xfrm>
            <a:off x="6365966" y="496388"/>
            <a:ext cx="1436915" cy="59218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679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5836356" cy="69865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did not consider equality with God something to be used to his own advantage; rather, he made himself nothing by taking the very nature of a servant, being made in human likeness.  And being found in appearance as a man, </a:t>
            </a:r>
            <a:r>
              <a:rPr lang="en-US" sz="3200" b="1" u="sng" dirty="0">
                <a:solidFill>
                  <a:srgbClr val="FFFF00"/>
                </a:solidFill>
              </a:rPr>
              <a:t>he humbled himself by becoming obedient to death-- even death on a cross!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1" y="4879058"/>
            <a:ext cx="5836356" cy="59218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1" y="5471242"/>
            <a:ext cx="1219199" cy="5118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8"/>
          <p:cNvGrpSpPr/>
          <p:nvPr/>
        </p:nvGrpSpPr>
        <p:grpSpPr>
          <a:xfrm>
            <a:off x="6508299" y="125568"/>
            <a:ext cx="2054073" cy="6606863"/>
            <a:chOff x="76200" y="381000"/>
            <a:chExt cx="1752600" cy="5867400"/>
          </a:xfrm>
        </p:grpSpPr>
        <p:grpSp>
          <p:nvGrpSpPr>
            <p:cNvPr id="8" name="Group 10"/>
            <p:cNvGrpSpPr/>
            <p:nvPr/>
          </p:nvGrpSpPr>
          <p:grpSpPr>
            <a:xfrm>
              <a:off x="76200" y="381000"/>
              <a:ext cx="1752600" cy="5867400"/>
              <a:chOff x="304800" y="381000"/>
              <a:chExt cx="1752600" cy="58674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04800" y="3810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/>
                    </a:solidFill>
                  </a:rPr>
                  <a:t>God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4800" y="24384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/>
                    </a:solidFill>
                  </a:rPr>
                  <a:t>Israel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4800" y="4495800"/>
                <a:ext cx="1752600" cy="1752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/>
                    </a:solidFill>
                  </a:rPr>
                  <a:t>Nations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09600" y="2438400"/>
                <a:ext cx="1143000" cy="6096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King</a:t>
                </a:r>
              </a:p>
            </p:txBody>
          </p:sp>
        </p:grp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38200" y="21336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38200" y="4191000"/>
              <a:ext cx="228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892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348446"/>
            <a:ext cx="91440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A.	Christ always existed as the divine Son of God</a:t>
            </a:r>
          </a:p>
          <a:p>
            <a:r>
              <a:rPr lang="en-US" sz="3200" dirty="0"/>
              <a:t>B. 	Christ is the Son of God, distinct from the Father</a:t>
            </a:r>
          </a:p>
          <a:p>
            <a:r>
              <a:rPr lang="en-US" sz="3200" dirty="0"/>
              <a:t>C. 	Christ, the Son of God, is equal with the Father</a:t>
            </a:r>
          </a:p>
          <a:p>
            <a:r>
              <a:rPr lang="en-US" sz="3200" dirty="0"/>
              <a:t>D. 	Christ did not use equality for his own advantage</a:t>
            </a:r>
          </a:p>
          <a:p>
            <a:r>
              <a:rPr lang="en-US" sz="3200" dirty="0"/>
              <a:t>E. 	Christ took on the nature of humanity</a:t>
            </a:r>
          </a:p>
          <a:p>
            <a:r>
              <a:rPr lang="en-US" sz="3200" dirty="0"/>
              <a:t>F. 	Christ acted in humility [creature/slave]</a:t>
            </a:r>
          </a:p>
          <a:p>
            <a:r>
              <a:rPr lang="en-US" sz="3200" dirty="0"/>
              <a:t>G. 	Christ’s humble obedience took him to the cross</a:t>
            </a:r>
          </a:p>
        </p:txBody>
      </p:sp>
    </p:spTree>
    <p:extLst>
      <p:ext uri="{BB962C8B-B14F-4D97-AF65-F5344CB8AC3E}">
        <p14:creationId xmlns:p14="http://schemas.microsoft.com/office/powerpoint/2010/main" val="176509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51735"/>
            <a:ext cx="914400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1.27-2.4:  Believers should expect to sacrifice and suffer for the sake of the gospel mission.</a:t>
            </a:r>
          </a:p>
          <a:p>
            <a:endParaRPr lang="en-US" sz="3200" dirty="0"/>
          </a:p>
          <a:p>
            <a:r>
              <a:rPr lang="en-US" sz="3200" dirty="0"/>
              <a:t>2.5-8:  Christ is the ultimate example of sacrifice and suffering for the sake of the gospel mission.  We are to have the same mindset as Christ.</a:t>
            </a:r>
          </a:p>
        </p:txBody>
      </p:sp>
    </p:spTree>
    <p:extLst>
      <p:ext uri="{BB962C8B-B14F-4D97-AF65-F5344CB8AC3E}">
        <p14:creationId xmlns:p14="http://schemas.microsoft.com/office/powerpoint/2010/main" val="15720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2.2:  Seek unity in the church, having the same mindset as each other. </a:t>
            </a:r>
          </a:p>
          <a:p>
            <a:endParaRPr lang="en-US" sz="3200" dirty="0"/>
          </a:p>
          <a:p>
            <a:r>
              <a:rPr lang="en-US" sz="3200" dirty="0"/>
              <a:t>2.5:  We all should have the same mindset as Christ.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13200"/>
            <a:ext cx="91440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2.3-4:  Be humble enough to sacrifice for each other.</a:t>
            </a:r>
          </a:p>
          <a:p>
            <a:endParaRPr lang="en-US" sz="3200" dirty="0"/>
          </a:p>
          <a:p>
            <a:r>
              <a:rPr lang="en-US" sz="3200" dirty="0"/>
              <a:t>2.5-8:  Christ is our example, humbly sacrificing for us.</a:t>
            </a:r>
          </a:p>
        </p:txBody>
      </p:sp>
    </p:spTree>
    <p:extLst>
      <p:ext uri="{BB962C8B-B14F-4D97-AF65-F5344CB8AC3E}">
        <p14:creationId xmlns:p14="http://schemas.microsoft.com/office/powerpoint/2010/main" val="139157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1.21:  Paul was a slave who lived for Christ.</a:t>
            </a:r>
          </a:p>
          <a:p>
            <a:endParaRPr lang="en-US" sz="3200" dirty="0"/>
          </a:p>
          <a:p>
            <a:r>
              <a:rPr lang="en-US" sz="3200" dirty="0"/>
              <a:t>2.5-8:  Jesus became a slave to multiply disciples who would live for him.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13200"/>
            <a:ext cx="91440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2.3:  We should be humble, not selfishly ambitious or vain.</a:t>
            </a:r>
          </a:p>
          <a:p>
            <a:endParaRPr lang="en-US" sz="3200" dirty="0"/>
          </a:p>
          <a:p>
            <a:r>
              <a:rPr lang="en-US" sz="3200" dirty="0"/>
              <a:t>2.5-8:  Christ is our example, filled with true glory but humbly sacrificing for us.</a:t>
            </a:r>
          </a:p>
        </p:txBody>
      </p:sp>
    </p:spTree>
    <p:extLst>
      <p:ext uri="{BB962C8B-B14F-4D97-AF65-F5344CB8AC3E}">
        <p14:creationId xmlns:p14="http://schemas.microsoft.com/office/powerpoint/2010/main" val="21587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2.3:  We should not be selfishly ambitious or vain, rather humbly valuing others and caring for them.</a:t>
            </a:r>
          </a:p>
          <a:p>
            <a:endParaRPr lang="en-US" sz="3200" dirty="0"/>
          </a:p>
          <a:p>
            <a:r>
              <a:rPr lang="en-US" sz="3200" dirty="0"/>
              <a:t>2.5-8:  Christ is our example, not living for his own advantage, but humbly sacrificing and suffering to help others through the gospel mission.  </a:t>
            </a:r>
          </a:p>
        </p:txBody>
      </p:sp>
    </p:spTree>
    <p:extLst>
      <p:ext uri="{BB962C8B-B14F-4D97-AF65-F5344CB8AC3E}">
        <p14:creationId xmlns:p14="http://schemas.microsoft.com/office/powerpoint/2010/main" val="364174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1.27:  Live worthy of the gospel, live up to the righteousness you have been given in salvation.</a:t>
            </a:r>
          </a:p>
          <a:p>
            <a:endParaRPr lang="en-US" sz="3200" dirty="0"/>
          </a:p>
          <a:p>
            <a:r>
              <a:rPr lang="en-US" sz="3200" dirty="0"/>
              <a:t>2.5-8:  Christ is our example, humbly obeying God as his slave, to fulfill his plans for the gospel mission.  </a:t>
            </a:r>
          </a:p>
        </p:txBody>
      </p:sp>
    </p:spTree>
    <p:extLst>
      <p:ext uri="{BB962C8B-B14F-4D97-AF65-F5344CB8AC3E}">
        <p14:creationId xmlns:p14="http://schemas.microsoft.com/office/powerpoint/2010/main" val="294801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Jesus has the character of God and is human as God designed us to be.  He is our example.</a:t>
            </a:r>
          </a:p>
          <a:p>
            <a:endParaRPr lang="en-US" sz="3200" dirty="0"/>
          </a:p>
          <a:p>
            <a:r>
              <a:rPr lang="en-US" sz="3200" dirty="0"/>
              <a:t>His absolute </a:t>
            </a:r>
            <a:r>
              <a:rPr lang="en-US" sz="3200"/>
              <a:t>purity results </a:t>
            </a:r>
            <a:r>
              <a:rPr lang="en-US" sz="3200" dirty="0"/>
              <a:t>in </a:t>
            </a:r>
            <a:r>
              <a:rPr lang="en-US" sz="3200"/>
              <a:t>absolute humility.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747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44"/>
            <a:ext cx="9144000" cy="73866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1. Slaves of Christ are writing to Saints in Christ [1.1-2]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2a. Paul is thankful they have partnered in the gospel mission [1.3-8]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2b. Paul prays they will discern it is right to pursue the gospel mission [1.9-11]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3a. Paul’s imprisonment helped the gospel mission [1.12-18a]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3b. Paul’s suffering is not shameful, it exalts Christ [1.18b-26]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4a. Believers will suffer and sacrifice for the gospel as Paul has [1.27-2.4]</a:t>
            </a:r>
          </a:p>
          <a:p>
            <a:pPr>
              <a:spcBef>
                <a:spcPts val="18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165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did not consider equality with God something to be used to his own advantage; rather, he made himself nothing by taking the very nature of a servant, being made in human likeness.  And being found in appearance as a man, he humbled himself by becoming obedient to death-- even death on a cross!</a:t>
            </a:r>
          </a:p>
        </p:txBody>
      </p:sp>
    </p:spTree>
    <p:extLst>
      <p:ext uri="{BB962C8B-B14F-4D97-AF65-F5344CB8AC3E}">
        <p14:creationId xmlns:p14="http://schemas.microsoft.com/office/powerpoint/2010/main" val="36789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</a:t>
            </a:r>
            <a:r>
              <a:rPr lang="en-US" sz="3200" b="1" u="sng" dirty="0">
                <a:solidFill>
                  <a:srgbClr val="FFFF00"/>
                </a:solidFill>
              </a:rPr>
              <a:t>Christ Jesus:  Who, being in very nature God</a:t>
            </a:r>
            <a:r>
              <a:rPr lang="en-US" sz="3200" dirty="0">
                <a:solidFill>
                  <a:schemeClr val="bg1"/>
                </a:solidFill>
              </a:rPr>
              <a:t>, did not consider equality with God something to be used to his own advantage; rather, he made himself nothing 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>
                <a:solidFill>
                  <a:srgbClr val="FFFF00"/>
                </a:solidFill>
              </a:rPr>
              <a:t>Christ is the eternal and divine Son of God</a:t>
            </a:r>
          </a:p>
        </p:txBody>
      </p:sp>
    </p:spTree>
    <p:extLst>
      <p:ext uri="{BB962C8B-B14F-4D97-AF65-F5344CB8AC3E}">
        <p14:creationId xmlns:p14="http://schemas.microsoft.com/office/powerpoint/2010/main" val="211572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</a:t>
            </a:r>
            <a:r>
              <a:rPr lang="en-US" sz="3200" b="1" u="sng" dirty="0">
                <a:solidFill>
                  <a:srgbClr val="FFFF00"/>
                </a:solidFill>
              </a:rPr>
              <a:t>being in very nature God</a:t>
            </a:r>
            <a:r>
              <a:rPr lang="en-US" sz="3200" dirty="0">
                <a:solidFill>
                  <a:schemeClr val="bg1"/>
                </a:solidFill>
              </a:rPr>
              <a:t>, did not consider </a:t>
            </a:r>
            <a:r>
              <a:rPr lang="en-US" sz="3200" b="1" u="sng" dirty="0">
                <a:solidFill>
                  <a:srgbClr val="FFFF00"/>
                </a:solidFill>
              </a:rPr>
              <a:t>equality with God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something to be used to his own advantage; rather, he made himself nothing 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>
                <a:solidFill>
                  <a:srgbClr val="FFFF00"/>
                </a:solidFill>
              </a:rPr>
              <a:t>Christ is the Son of God, not God the Father</a:t>
            </a:r>
          </a:p>
        </p:txBody>
      </p:sp>
    </p:spTree>
    <p:extLst>
      <p:ext uri="{BB962C8B-B14F-4D97-AF65-F5344CB8AC3E}">
        <p14:creationId xmlns:p14="http://schemas.microsoft.com/office/powerpoint/2010/main" val="388491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did not consider </a:t>
            </a:r>
            <a:r>
              <a:rPr lang="en-US" sz="3200" b="1" u="sng" dirty="0">
                <a:solidFill>
                  <a:srgbClr val="FFFF00"/>
                </a:solidFill>
              </a:rPr>
              <a:t>equality with God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something to be used to his own advantage; rather, he made himself nothing 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>
                <a:solidFill>
                  <a:srgbClr val="FFFF00"/>
                </a:solidFill>
              </a:rPr>
              <a:t>Christ had equality with God the Father</a:t>
            </a:r>
          </a:p>
        </p:txBody>
      </p:sp>
    </p:spTree>
    <p:extLst>
      <p:ext uri="{BB962C8B-B14F-4D97-AF65-F5344CB8AC3E}">
        <p14:creationId xmlns:p14="http://schemas.microsoft.com/office/powerpoint/2010/main" val="95932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</a:t>
            </a:r>
            <a:r>
              <a:rPr lang="en-US" sz="3200" b="1" u="sng" dirty="0">
                <a:solidFill>
                  <a:srgbClr val="FFFF00"/>
                </a:solidFill>
              </a:rPr>
              <a:t>did not consider equality with God something to be used to his own advantage</a:t>
            </a:r>
            <a:r>
              <a:rPr lang="en-US" sz="3200" dirty="0">
                <a:solidFill>
                  <a:schemeClr val="bg1"/>
                </a:solidFill>
              </a:rPr>
              <a:t>; rather, he made himself nothing 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>
                <a:solidFill>
                  <a:srgbClr val="FFFF00"/>
                </a:solidFill>
              </a:rPr>
              <a:t>Christ did not use equality for his own advantage</a:t>
            </a:r>
          </a:p>
        </p:txBody>
      </p:sp>
    </p:spTree>
    <p:extLst>
      <p:ext uri="{BB962C8B-B14F-4D97-AF65-F5344CB8AC3E}">
        <p14:creationId xmlns:p14="http://schemas.microsoft.com/office/powerpoint/2010/main" val="15062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did not consider equality with God something to be used to his own advantage; </a:t>
            </a:r>
            <a:r>
              <a:rPr lang="en-US" sz="3200" b="1" u="sng" dirty="0">
                <a:solidFill>
                  <a:srgbClr val="FFFF00"/>
                </a:solidFill>
              </a:rPr>
              <a:t>rather, he made himself nothing by taking the very nature of a servant, being made in human likeness.  </a:t>
            </a:r>
            <a:r>
              <a:rPr lang="en-US" sz="3200" dirty="0">
                <a:solidFill>
                  <a:schemeClr val="bg1"/>
                </a:solidFill>
              </a:rPr>
              <a:t>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r"/>
            <a:r>
              <a:rPr lang="en-US" sz="3200" i="1" dirty="0">
                <a:solidFill>
                  <a:srgbClr val="FFFF00"/>
                </a:solidFill>
              </a:rPr>
              <a:t>Christ took on human nature as the man Jesus</a:t>
            </a:r>
          </a:p>
        </p:txBody>
      </p:sp>
    </p:spTree>
    <p:extLst>
      <p:ext uri="{BB962C8B-B14F-4D97-AF65-F5344CB8AC3E}">
        <p14:creationId xmlns:p14="http://schemas.microsoft.com/office/powerpoint/2010/main" val="134538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Philippians 2.5-8 NIV: In your relationships with one another, have the same mindset as Christ Jesus:  Who, being in very nature God, did not consider equality with God something to be used to his own advantage; rather, </a:t>
            </a:r>
            <a:r>
              <a:rPr lang="en-US" sz="3200" b="1" u="sng" dirty="0">
                <a:solidFill>
                  <a:srgbClr val="FFFF00"/>
                </a:solidFill>
              </a:rPr>
              <a:t>he made himself nothing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by taking the very nature of a servant, being made in human likeness.  And being found in appearance as a man, he humbled himself by becoming obedient to death-- even death on a cross!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>
              <a:tabLst>
                <a:tab pos="9144000" algn="r"/>
              </a:tabLst>
            </a:pPr>
            <a:r>
              <a:rPr lang="el-G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δοῦλος</a:t>
            </a:r>
            <a:r>
              <a:rPr lang="el-GR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 = slave	</a:t>
            </a:r>
            <a:r>
              <a:rPr lang="en-US" sz="3200" i="1" dirty="0">
                <a:solidFill>
                  <a:srgbClr val="FFFF00"/>
                </a:solidFill>
              </a:rPr>
              <a:t>Christ acted with humility</a:t>
            </a:r>
          </a:p>
        </p:txBody>
      </p:sp>
      <p:sp>
        <p:nvSpPr>
          <p:cNvPr id="2" name="Oval 1"/>
          <p:cNvSpPr/>
          <p:nvPr/>
        </p:nvSpPr>
        <p:spPr>
          <a:xfrm>
            <a:off x="1881051" y="2499360"/>
            <a:ext cx="1436915" cy="59218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88571" y="3091543"/>
            <a:ext cx="1510938" cy="18723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2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1221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12</cp:revision>
  <dcterms:created xsi:type="dcterms:W3CDTF">2016-09-23T00:10:01Z</dcterms:created>
  <dcterms:modified xsi:type="dcterms:W3CDTF">2016-09-28T12:53:26Z</dcterms:modified>
</cp:coreProperties>
</file>